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84" r:id="rId5"/>
    <p:sldId id="290" r:id="rId6"/>
    <p:sldId id="291" r:id="rId7"/>
    <p:sldId id="292" r:id="rId8"/>
    <p:sldId id="293" r:id="rId9"/>
    <p:sldId id="275" r:id="rId10"/>
    <p:sldId id="295" r:id="rId11"/>
    <p:sldId id="272" r:id="rId12"/>
    <p:sldId id="274" r:id="rId13"/>
    <p:sldId id="273" r:id="rId14"/>
    <p:sldId id="277" r:id="rId15"/>
    <p:sldId id="283" r:id="rId16"/>
    <p:sldId id="286" r:id="rId17"/>
    <p:sldId id="285" r:id="rId18"/>
    <p:sldId id="287" r:id="rId19"/>
    <p:sldId id="271" r:id="rId20"/>
    <p:sldId id="267" r:id="rId21"/>
    <p:sldId id="270" r:id="rId22"/>
    <p:sldId id="269" r:id="rId23"/>
    <p:sldId id="268" r:id="rId24"/>
    <p:sldId id="266" r:id="rId25"/>
    <p:sldId id="265" r:id="rId26"/>
    <p:sldId id="260" r:id="rId27"/>
    <p:sldId id="264" r:id="rId28"/>
    <p:sldId id="263" r:id="rId29"/>
    <p:sldId id="262" r:id="rId30"/>
    <p:sldId id="261" r:id="rId31"/>
    <p:sldId id="259" r:id="rId32"/>
    <p:sldId id="288" r:id="rId33"/>
    <p:sldId id="281" r:id="rId34"/>
    <p:sldId id="282" r:id="rId35"/>
    <p:sldId id="296" r:id="rId36"/>
    <p:sldId id="278" r:id="rId37"/>
    <p:sldId id="280" r:id="rId38"/>
    <p:sldId id="289" r:id="rId39"/>
    <p:sldId id="27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4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599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4" y="5656360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837334" y="5721725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43256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455121" y="686400"/>
            <a:ext cx="6233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Cardiorespiratory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12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CRC Block Staff: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Firas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Rashid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Sayil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(block leader)                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09806" y="1509702"/>
            <a:ext cx="7265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title: cardiomyopathies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3/2/2022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Adel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83814" y="3348036"/>
            <a:ext cx="238212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Ahmed Bader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Nawal Mustafa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Zainab Almnaseer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Farqad Alhamdani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Ban M. Saleh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Amani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74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Adel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Assad Hassan 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Ahmed Qassim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Safa Asaad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Mustafa Ghazi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Zainab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Muzahim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r="867" b="1695"/>
          <a:stretch/>
        </p:blipFill>
        <p:spPr>
          <a:xfrm>
            <a:off x="611560" y="1412777"/>
            <a:ext cx="8064896" cy="4176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747783"/>
            <a:ext cx="5043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causes of cardiomyopathies:</a:t>
            </a:r>
          </a:p>
        </p:txBody>
      </p:sp>
    </p:spTree>
    <p:extLst>
      <p:ext uri="{BB962C8B-B14F-4D97-AF65-F5344CB8AC3E}">
        <p14:creationId xmlns:p14="http://schemas.microsoft.com/office/powerpoint/2010/main" val="40893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63284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132" y="1340768"/>
            <a:ext cx="845038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 may be an important cause in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patients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25% of cases are inherited as an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autosomal dominant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 and a variety of single-gene mutations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mutations affect proteins in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cytoskeleton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myocytes, such as dystrophin,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lamin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emerin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metavinculin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X-linked inherited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skeletal muscular dystrophies, such as Becker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Duchenne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(p. 1143), are associated with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cardiomyopathy.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late autoimmune reaction to viral myocarditis is thought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 in a substantial subgroup of patients with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dilated cardiomyopathy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 similar mechanism is believed to be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myocardial involvement that occurs in up to 10% of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human immunodeficiency virus (HIV) infection.</a:t>
            </a:r>
          </a:p>
        </p:txBody>
      </p:sp>
    </p:spTree>
    <p:extLst>
      <p:ext uri="{BB962C8B-B14F-4D97-AF65-F5344CB8AC3E}">
        <p14:creationId xmlns:p14="http://schemas.microsoft.com/office/powerpoint/2010/main" val="13801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988840"/>
            <a:ext cx="9036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present with heart failure or are found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have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during routine investigation.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Arrhythmia, thromboembolism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sudden death may occur at any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stage; sporadic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pain is a surprisingly frequent symptom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differential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includes ventricular dysfunction due to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CAD, and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diagnosis of dilated cardiomyopathy should be made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when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has been excluded.</a:t>
            </a:r>
          </a:p>
        </p:txBody>
      </p:sp>
    </p:spTree>
    <p:extLst>
      <p:ext uri="{BB962C8B-B14F-4D97-AF65-F5344CB8AC3E}">
        <p14:creationId xmlns:p14="http://schemas.microsoft.com/office/powerpoint/2010/main" val="27753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980728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Investigations:</a:t>
            </a:r>
            <a:endParaRPr lang="en-GB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Echocardiography and cardiac MRI are the most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 investigations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Although ECG changes are common, they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non-specific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Genetic testing is indicated if more than one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member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diagnosed with the condition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as heart failure with reduced ejection fraction.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heart transplant.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indication of CRT , ICD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26876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years old male admitted to the CCU with history of shortness of breath and chest pain for 3 days duration.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Paatient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admitted from the ER as case of ACS 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after thorough history the positive finding were :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hospital admission for same problem 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syncope multiple times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history of HTN, DM, anaemia 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was significant for a brother who died suddenly at age of 24 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father with history of congenital heart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diease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is non smoker, nor alcoholic and no history of substance abuse.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26876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physical examination was unremarkable </a:t>
            </a:r>
          </a:p>
          <a:p>
            <a:pPr algn="just"/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Pericordial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examination reveal: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Apex beat located at 5</a:t>
            </a:r>
            <a:r>
              <a:rPr lang="en-GB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intercostal space midclavicular line.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apex beat. Normal S1, loud S2 , S4 is present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Crescendo decrescendo systolic murmur at left lower parasternal area 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 ---LVH with inferior leads pathological Q wave.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CXR was relatively normal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 ----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717550"/>
            <a:ext cx="7175500" cy="48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26876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diagnosis?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approach ?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ECG feature?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ECHO features of this disease?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this patient is indicated for ICD?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management plane?</a:t>
            </a:r>
          </a:p>
        </p:txBody>
      </p:sp>
    </p:spTree>
    <p:extLst>
      <p:ext uri="{BB962C8B-B14F-4D97-AF65-F5344CB8AC3E}">
        <p14:creationId xmlns:p14="http://schemas.microsoft.com/office/powerpoint/2010/main" val="23292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764704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Hypertrophic cardiomyopathies</a:t>
            </a:r>
          </a:p>
          <a:p>
            <a:endParaRPr lang="en-GB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Hypertrophic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cardiomyopathy (HCM) is a genetically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heart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disease most often caused by mutations in one of several sarcomere genes that encode components of the contractile apparatus.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(often inherited a AD disease)</a:t>
            </a:r>
          </a:p>
          <a:p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HCM is characterized by left ventricular hypertrophy (LVH) of various morphologies, with a wide array of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manifestations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hemodynamic abnormalities Depending in part upon the site and extent of cardiac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hypertrophy</a:t>
            </a:r>
          </a:p>
          <a:p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836712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Cardiomyopathies</a:t>
            </a:r>
          </a:p>
          <a:p>
            <a:pPr algn="ctr"/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Cardiomyopathies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primary diseases of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myocardium, which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classified according to their effects on cardiac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and function.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be inherited or be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or exposure to toxins. In some cases no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identified.</a:t>
            </a:r>
          </a:p>
        </p:txBody>
      </p:sp>
    </p:spTree>
    <p:extLst>
      <p:ext uri="{BB962C8B-B14F-4D97-AF65-F5344CB8AC3E}">
        <p14:creationId xmlns:p14="http://schemas.microsoft.com/office/powerpoint/2010/main" val="22947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836712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HCM can develop one or more of the following abnormalities: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 outflow obstruction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Diastolic dysfunction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Myocardial ischemia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Mitral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regurgitation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broad terms, the symptoms related to HCM can be categorized as those related to heart failure (HF), chest pain, or arrhythmias. For the majority of patients with HCM,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8373"/>
            <a:ext cx="7738126" cy="535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1196752"/>
            <a:ext cx="698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</a:t>
            </a:r>
            <a:r>
              <a:rPr lang="en-GB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Dyspnoea (90%), orthopnoea and PND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Palpitation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CHF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Angina (70-80%)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Syncope 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presyncpe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 cardiac can be the first clinical manifestation </a:t>
            </a:r>
          </a:p>
        </p:txBody>
      </p:sp>
    </p:spTree>
    <p:extLst>
      <p:ext uri="{BB962C8B-B14F-4D97-AF65-F5344CB8AC3E}">
        <p14:creationId xmlns:p14="http://schemas.microsoft.com/office/powerpoint/2010/main" val="40079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639819" y="836712"/>
            <a:ext cx="769146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Carotid pulse (bifid 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JVP (prominent a wave 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Apical beat ( double or triple)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sound: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 normal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 usually split (reverse )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 indicate late stage 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S4 usually due hypertrophy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Murmer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 pitch crescendo decrescendo LLSB and apex radiate to suprasternal notch.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with MR</a:t>
            </a:r>
          </a:p>
        </p:txBody>
      </p:sp>
    </p:spTree>
    <p:extLst>
      <p:ext uri="{BB962C8B-B14F-4D97-AF65-F5344CB8AC3E}">
        <p14:creationId xmlns:p14="http://schemas.microsoft.com/office/powerpoint/2010/main" val="25277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-17237" y="53454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8352928" cy="3661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0337" y="618739"/>
            <a:ext cx="936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Dynamic maneuverer:</a:t>
            </a:r>
          </a:p>
          <a:p>
            <a:r>
              <a:rPr lang="en-GB" sz="2400" dirty="0"/>
              <a:t>Murmur intensity increase with decrease preload (Valsalva, standing )</a:t>
            </a:r>
          </a:p>
          <a:p>
            <a:r>
              <a:rPr lang="en-GB" sz="2400" dirty="0"/>
              <a:t>Murmur intensity decrease with increase preload (squatting , hand grip)</a:t>
            </a:r>
          </a:p>
        </p:txBody>
      </p:sp>
    </p:spTree>
    <p:extLst>
      <p:ext uri="{BB962C8B-B14F-4D97-AF65-F5344CB8AC3E}">
        <p14:creationId xmlns:p14="http://schemas.microsoft.com/office/powerpoint/2010/main" val="37620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764704"/>
            <a:ext cx="6534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ECG.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Echocardiography.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Catheterization.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screen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Holter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test 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764704"/>
            <a:ext cx="83529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features: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ventricular hypertrophy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with increased precordial voltages and non-specific ST segment and T-wave abnormalities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Deep, narrow (“dagger-like”) Q waves in lateral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V5-6) +/- 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(II, III,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708920"/>
            <a:ext cx="724468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334301"/>
            <a:ext cx="769146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Echo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systolic motion of anterior leaflet of the mitral valve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atrial enlargement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Diastolic dysfunction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ventricular chamber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Septal wall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hypertropthy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closure of the aortic valve in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midsystole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318597" cy="47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80321"/>
            <a:ext cx="6604274" cy="53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237312"/>
            <a:ext cx="9144000" cy="634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236372"/>
            <a:ext cx="840971" cy="6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484784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cardiomyopathies: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Dilated cardiomyopathies.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Hypertrophic cardiomyopathies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Cardiomyopathies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Arythymogenic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right ventricle.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Obliterative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cardiomyopathies.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936030"/>
            <a:ext cx="8267700" cy="3005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853273"/>
            <a:ext cx="813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prognostic features (indication of ICD in HCM)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12968" cy="43231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69269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HCM: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13" y="534822"/>
            <a:ext cx="672981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99" y="1628800"/>
            <a:ext cx="90079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rare condition, ventricular filling is impaired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ventricles are ‘stiff’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atrial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 with atrial hypertrophy, dilatation and, later, AF.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Amyloidosis is the most common cause in the UK,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other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of infiltration due to glycogen storage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diseases, idiopathic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perimyocyte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fibrosis and a familial form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restrictive cardiomyopathy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occur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RCM is characterized histologically by patchy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fibrosis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myocyte disarray, which are also seen in HCM.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increasing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fibrosis, resulting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increased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during normal diastolic filling.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8209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Restrictive cardiomyopathies: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12474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 of RCM should be suspected in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when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echocardiography demonstrates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bi-atrial enlargement and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diastolic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setting of normal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size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wall thickness, and systolic function.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can be difficult and requires assessment with Doppler echocardiography, CT or MRI, 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endomyocardial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biopsy.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is symptomatic but the prognosis is usually poor and transplantation may be indicated.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99" y="1628800"/>
            <a:ext cx="900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1652817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differences between restrictive cardiomyopathies and constrictive pericarditis ? 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294510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Takotsubo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cardiomyopathy (broken heart syndrome):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Takotsubo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cardiomyopathy 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Takotsubo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syndrome) is a form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acute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ventricular dysfunction characterised by dilatation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left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apex and adjacent myocardium, with associated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 ventricular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often associated with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environmental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emotional stress (such as a bereavement)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presents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chest pain, breathlessness and sometimes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cardiac failure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occurs more frequently in women than in men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2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461571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of both symptoms and the ECG, the condition mimics acute ST elevation acute coronary syndrome.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dysfunction usually recovers within 4–5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days, although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take weeks in some cases. Treatment 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β-blocker, to prevent arrhythmia, and an ACE inhibitor, to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left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dysfunction. These drugs are continued only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cardiac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has recovered.</a:t>
            </a:r>
          </a:p>
        </p:txBody>
      </p:sp>
    </p:spTree>
    <p:extLst>
      <p:ext uri="{BB962C8B-B14F-4D97-AF65-F5344CB8AC3E}">
        <p14:creationId xmlns:p14="http://schemas.microsoft.com/office/powerpoint/2010/main" val="20644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5886400" cy="44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1760" y="2420888"/>
            <a:ext cx="426629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Thank you </a:t>
            </a:r>
          </a:p>
          <a:p>
            <a:pPr algn="ctr"/>
            <a:endParaRPr 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9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212"/>
            <a:ext cx="9144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443841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54-year old male self-presented to the emergency department with a 4-day history of awareness of irregularities of his heart rhythm. This was not accompanied by any chest pain but he revealed a one-month history of shortness of breath, tiredness, and leg swelling. </a:t>
            </a:r>
            <a:endParaRPr lang="en-GB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reported general malaise and decreased libido. He had recently stopped smoking when the symptoms first started and used to smoke 15 cigarettes a day prior to that for 25 years. </a:t>
            </a:r>
            <a:endParaRPr lang="en-GB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no prior medical or surgical history other than mild asthma for which he had not been hospitalized previously.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836713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admission, he was found to have a narrow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tachycardia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reverted to normal sinus rhythm with intravenous verapamil.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 showed Troponin I of 0.22 (normal &lt; 0.04), a BNP of 899 (normal &lt; 100), and raised D-dimers of 664. A CT pulmonary angiogram excluded a pulmonary embolus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transthoracic echocardiogram showed mildly dilated left and right ventricles with global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hypokinesia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severe biventricular systolic dysfunction. 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ventricular ejection fraction (LVEF) was calculated, by Simpson’s method, to be 15% (normal &gt; 55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full cardiomyopathy biomarker screen was negative for any secondary causes.</a:t>
            </a:r>
          </a:p>
        </p:txBody>
      </p:sp>
    </p:spTree>
    <p:extLst>
      <p:ext uri="{BB962C8B-B14F-4D97-AF65-F5344CB8AC3E}">
        <p14:creationId xmlns:p14="http://schemas.microsoft.com/office/powerpoint/2010/main" val="33895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63" y="764704"/>
            <a:ext cx="7139005" cy="49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1556792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what’s your diagnosis?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are the clinical features of the disease?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how do you investigate ?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how do you treat such patient?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77281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Cardiomyopathy is characterised by dilatation 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contraction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LV and often the RV. Left ventricular mass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increased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wall thickness is normal or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Dilatation of the valve rings can lead to functional mitral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tricuspid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incompetence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Histological changes are variable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include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myofibrillary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loss, interstitial fibrosis and T-cell infiltrates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‘dilated cardiomyopathy’ encompasses a heterogeneous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conditions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83671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Dilated Cardiomyopathies </a:t>
            </a:r>
            <a:endParaRPr lang="en-GB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2137</Words>
  <Application>Microsoft Office PowerPoint</Application>
  <PresentationFormat>On-screen Show (4:3)</PresentationFormat>
  <Paragraphs>292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Berlin Sans FB Demi</vt:lpstr>
      <vt:lpstr>Calibri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Mohammed Adel</cp:lastModifiedBy>
  <cp:revision>52</cp:revision>
  <dcterms:created xsi:type="dcterms:W3CDTF">2021-02-24T17:08:28Z</dcterms:created>
  <dcterms:modified xsi:type="dcterms:W3CDTF">2022-02-12T13:51:46Z</dcterms:modified>
</cp:coreProperties>
</file>